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3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D1121-C70D-4CA6-9E56-11754AAFB96F}" type="datetimeFigureOut">
              <a:rPr lang="fr-FR" smtClean="0"/>
              <a:pPr/>
              <a:t>04/03/2025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E692B-F1D6-43D0-98FE-D43B8FAC7B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>
                <a:solidFill>
                  <a:srgbClr val="FF0000"/>
                </a:solidFill>
              </a:rPr>
              <a:t>Les corps pur et ses caractéristiques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i="1" dirty="0"/>
              <a:t>BOUCHEBTI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chemeClr val="accent6">
                    <a:lumMod val="75000"/>
                  </a:schemeClr>
                </a:solidFill>
              </a:rPr>
              <a:t>b/Eau distillée (eau pure)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5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433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68196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Temps (min)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776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latin typeface="Times New Roman"/>
                          <a:ea typeface="Calibri"/>
                          <a:cs typeface="Arial"/>
                        </a:rPr>
                        <a:t>Température (˚C)</a:t>
                      </a:r>
                      <a:endParaRPr lang="fr-FR" sz="18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30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42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53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100</a:t>
                      </a:r>
                    </a:p>
                    <a:p>
                      <a:pPr algn="ctr" rtl="0"/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100</a:t>
                      </a:r>
                    </a:p>
                    <a:p>
                      <a:pPr algn="ctr" rtl="0"/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100</a:t>
                      </a:r>
                    </a:p>
                    <a:p>
                      <a:pPr algn="ctr" rtl="0"/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100</a:t>
                      </a:r>
                    </a:p>
                    <a:p>
                      <a:pPr algn="ctr" rtl="0"/>
                      <a:endParaRPr lang="fr-FR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776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Etat physique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L+G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fr-FR" sz="1800" b="1" dirty="0"/>
                        <a:t>L+G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pPr algn="ctr" rtl="0"/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pPr algn="ctr" rtl="0"/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pPr algn="ctr" rtl="0"/>
                      <a:endParaRPr lang="fr-FR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u="sng" dirty="0">
                <a:solidFill>
                  <a:schemeClr val="accent6">
                    <a:lumMod val="75000"/>
                  </a:schemeClr>
                </a:solidFill>
              </a:rPr>
              <a:t>-Observation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Pendant l’ébullition, la température reste constante. On observe un palier de température à 100°C : c’est la température d’ébullition de l’eau pure.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chemeClr val="accent6">
                    <a:lumMod val="75000"/>
                  </a:schemeClr>
                </a:solidFill>
              </a:rPr>
              <a:t>c/Glace d’eau distillée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On chauffe des morceaux de glace pure, et note la variation de la température chaque minute.</a:t>
            </a:r>
          </a:p>
          <a:p>
            <a:endParaRPr lang="fr-FR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71468" y="4000504"/>
          <a:ext cx="7500998" cy="1443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7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9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11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2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7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70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770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70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imes New Roman"/>
                          <a:ea typeface="Calibri"/>
                          <a:cs typeface="Arial"/>
                        </a:rPr>
                        <a:t>Temps (min)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latin typeface="Times New Roman"/>
                          <a:ea typeface="Calibri"/>
                          <a:cs typeface="Arial"/>
                        </a:rPr>
                        <a:t>Température (˚C)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Calibri"/>
                          <a:cs typeface="Arial"/>
                        </a:rPr>
                        <a:t>-6</a:t>
                      </a:r>
                      <a:endParaRPr lang="fr-FR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Calibri"/>
                          <a:cs typeface="Arial"/>
                        </a:rPr>
                        <a:t>-4</a:t>
                      </a:r>
                      <a:endParaRPr lang="fr-FR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latin typeface="Times New Roman"/>
                          <a:ea typeface="Calibri"/>
                          <a:cs typeface="Arial"/>
                        </a:rPr>
                        <a:t>-2</a:t>
                      </a:r>
                      <a:endParaRPr lang="fr-FR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fr-F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imes New Roman"/>
                          <a:ea typeface="Calibri"/>
                          <a:cs typeface="Arial"/>
                        </a:rPr>
                        <a:t>Etat physique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S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S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S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L+S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L+S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L+S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L+S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L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L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/>
                        <a:t>L</a:t>
                      </a:r>
                    </a:p>
                    <a:p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dirty="0"/>
              <a:t>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-  </a:t>
            </a:r>
            <a:r>
              <a:rPr lang="fr-FR" b="1" u="sng" dirty="0">
                <a:solidFill>
                  <a:schemeClr val="accent6">
                    <a:lumMod val="75000"/>
                  </a:schemeClr>
                </a:solidFill>
              </a:rPr>
              <a:t>Observation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 :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Lorsqu’on chauffe de la glace, sa température augmente. A 0°C les premières gouttes d’eau liquide apparaissent. La température reste constante et égale à 0°C pendant toute la fusion. Lorsque toute la glace fond, la température augmente à nouveau.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Conclusion 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fr-FR" b="1" dirty="0"/>
              <a:t>La fusion de la glace s’effectue à température constante et égale à 0°C.</a:t>
            </a:r>
            <a:endParaRPr lang="fr-FR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r-FR" b="1" dirty="0"/>
              <a:t>La vaporisation (Ebullition) d’eau s’effectue à température constante et égale à 100°C.</a:t>
            </a:r>
            <a:endParaRPr lang="fr-FR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fr-FR" b="1" dirty="0"/>
              <a:t>La température change pendant le changement de l'état physique (évaporation) du mélange d'eau salée.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u="sng" dirty="0">
                <a:solidFill>
                  <a:srgbClr val="FF0000"/>
                </a:solidFill>
              </a:rPr>
              <a:t>III / Les caractéristiques des corps purs</a:t>
            </a:r>
            <a:r>
              <a:rPr lang="fr-FR" b="1" i="1" dirty="0"/>
              <a:t> </a:t>
            </a:r>
            <a:br>
              <a:rPr lang="fr-FR" dirty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42910" y="1714488"/>
            <a:ext cx="7572428" cy="316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Un corps pur est un corps formé par une seule substance.</a:t>
            </a:r>
          </a:p>
          <a:p>
            <a:pPr>
              <a:buFont typeface="Wingdings" pitchFamily="2" charset="2"/>
              <a:buChar char="Ø"/>
            </a:pPr>
            <a:r>
              <a:rPr lang="fr-FR" b="1" dirty="0"/>
              <a:t>Chaque corps pur a une température de fusion et une température de solidification.</a:t>
            </a:r>
          </a:p>
          <a:p>
            <a:pPr>
              <a:buFont typeface="Wingdings" pitchFamily="2" charset="2"/>
              <a:buChar char="Ø"/>
            </a:pPr>
            <a:r>
              <a:rPr lang="fr-FR" b="1" dirty="0"/>
              <a:t>Chaque corps pur a des propriétés physiques et chimiques.</a:t>
            </a:r>
          </a:p>
          <a:p>
            <a:pPr>
              <a:buFont typeface="Wingdings" pitchFamily="2" charset="2"/>
              <a:buChar char="Ø"/>
            </a:pPr>
            <a:r>
              <a:rPr lang="fr-FR" b="1" dirty="0"/>
              <a:t>La température d’ébullition d’un corps pur est égale à la température de condensation.</a:t>
            </a:r>
          </a:p>
          <a:p>
            <a:pPr>
              <a:buFont typeface="Wingdings" pitchFamily="2" charset="2"/>
              <a:buChar char="Ø"/>
            </a:pPr>
            <a:r>
              <a:rPr lang="fr-FR" b="1" dirty="0"/>
              <a:t>La température de fusion d’un corps pur est égale à la température de solidification.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Remarque</a:t>
            </a:r>
            <a:r>
              <a:rPr lang="fr-FR" b="1" i="1" u="sng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/>
              <a:t>   La masse volumique est aussi une caractéristique du corps pur.</a:t>
            </a:r>
            <a:endParaRPr lang="fr-FR" dirty="0"/>
          </a:p>
          <a:p>
            <a:pPr>
              <a:buNone/>
            </a:pPr>
            <a:r>
              <a:rPr lang="fr-FR" b="1" i="1" u="sng" dirty="0">
                <a:solidFill>
                  <a:srgbClr val="00B0F0"/>
                </a:solidFill>
              </a:rPr>
              <a:t>Exemple</a:t>
            </a:r>
            <a:r>
              <a:rPr lang="fr-FR" b="1" dirty="0"/>
              <a:t> :</a:t>
            </a:r>
          </a:p>
          <a:p>
            <a:pPr>
              <a:buNone/>
            </a:pPr>
            <a:r>
              <a:rPr lang="fr-FR" b="1" dirty="0"/>
              <a:t> La masse volumique d’eau pure est :                 ρ=1g/</a:t>
            </a:r>
            <a:r>
              <a:rPr lang="fr-FR" b="1"/>
              <a:t>mL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Objectifs de la leçon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428596" y="1571612"/>
            <a:ext cx="8143932" cy="207170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fr-FR" b="1" dirty="0"/>
              <a:t>Savoir tracer un graphique.</a:t>
            </a:r>
            <a:endParaRPr lang="fr-FR" dirty="0"/>
          </a:p>
          <a:p>
            <a:pPr>
              <a:buFont typeface="Wingdings" pitchFamily="2" charset="2"/>
              <a:buChar char="Ø"/>
            </a:pPr>
            <a:r>
              <a:rPr lang="fr-FR" b="1" dirty="0"/>
              <a:t>Savoir interpréter un graphique.</a:t>
            </a:r>
            <a:endParaRPr lang="fr-FR" dirty="0"/>
          </a:p>
          <a:p>
            <a:pPr lvl="0">
              <a:buFont typeface="Wingdings" pitchFamily="2" charset="2"/>
              <a:buChar char="Ø"/>
            </a:pPr>
            <a:r>
              <a:rPr lang="fr-FR" b="1" dirty="0"/>
              <a:t>Connaitre les caractéristiques d’un corps pur.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rgbClr val="FF0000"/>
                </a:solidFill>
              </a:rPr>
              <a:t>1 / comment tracer un graphique ?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i="1" u="sng" dirty="0">
                <a:solidFill>
                  <a:srgbClr val="00B050"/>
                </a:solidFill>
              </a:rPr>
              <a:t>1/Solidification de l’eau pure</a:t>
            </a:r>
            <a:endParaRPr lang="fr-F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fr-FR" b="1" i="1" u="sng" dirty="0">
                <a:solidFill>
                  <a:srgbClr val="0070C0"/>
                </a:solidFill>
              </a:rPr>
              <a:t>Résultat de l’expérience.</a:t>
            </a:r>
            <a:endParaRPr lang="fr-FR" dirty="0">
              <a:solidFill>
                <a:srgbClr val="0070C0"/>
              </a:solidFill>
            </a:endParaRPr>
          </a:p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714348" y="3357562"/>
            <a:ext cx="7286676" cy="2643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14346" y="3357562"/>
          <a:ext cx="7286679" cy="257176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00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096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t(en min)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5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T(en °C)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-1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-3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7" name="Connecteur droit 6"/>
          <p:cNvCxnSpPr/>
          <p:nvPr/>
        </p:nvCxnSpPr>
        <p:spPr>
          <a:xfrm rot="5400000">
            <a:off x="1214414" y="4643446"/>
            <a:ext cx="257176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5400000">
            <a:off x="464315" y="4679165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5400000">
            <a:off x="1893075" y="4679165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5400000">
            <a:off x="2571736" y="4714884"/>
            <a:ext cx="2714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5400000">
            <a:off x="3464711" y="4679165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rot="5400000">
            <a:off x="4250529" y="4679165"/>
            <a:ext cx="26432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5400000">
            <a:off x="5037141" y="4679165"/>
            <a:ext cx="264241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5894397" y="4679165"/>
            <a:ext cx="264241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571476" y="1397000"/>
          <a:ext cx="8001054" cy="3746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43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48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t(en min)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T(en °C)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-1</a:t>
                      </a:r>
                      <a:endParaRPr lang="fr-FR" sz="2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65555" algn="l"/>
                        </a:tabLst>
                      </a:pPr>
                      <a:r>
                        <a:rPr lang="fr-FR" sz="2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Arial"/>
                        </a:rPr>
                        <a:t>-3</a:t>
                      </a:r>
                      <a:endParaRPr lang="fr-FR" sz="2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8837"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Etat physique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L+S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L+S</a:t>
                      </a:r>
                    </a:p>
                    <a:p>
                      <a:endParaRPr lang="fr-FR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L+S</a:t>
                      </a:r>
                    </a:p>
                    <a:p>
                      <a:endParaRPr lang="fr-FR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S</a:t>
                      </a:r>
                    </a:p>
                    <a:p>
                      <a:endParaRPr lang="fr-FR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>
                          <a:solidFill>
                            <a:srgbClr val="002060"/>
                          </a:solidFill>
                        </a:rPr>
                        <a:t>S</a:t>
                      </a:r>
                    </a:p>
                    <a:p>
                      <a:endParaRPr lang="fr-FR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dirty="0"/>
              <a:t> </a:t>
            </a:r>
            <a:br>
              <a:rPr lang="fr-FR" dirty="0"/>
            </a:br>
            <a:r>
              <a:rPr lang="fr-FR" sz="3100" b="1" dirty="0"/>
              <a:t>Pour représenter graphiquement la température T en fonction du temps t on doit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0070C0"/>
                </a:solidFill>
              </a:rPr>
              <a:t>1/ </a:t>
            </a:r>
            <a:r>
              <a:rPr lang="fr-FR" b="1" dirty="0"/>
              <a:t>choisir une échelle :</a:t>
            </a:r>
            <a:endParaRPr lang="fr-FR" dirty="0"/>
          </a:p>
          <a:p>
            <a:pPr>
              <a:buNone/>
            </a:pPr>
            <a:r>
              <a:rPr lang="fr-FR" b="1" dirty="0"/>
              <a:t>                                        1cm                        2°C</a:t>
            </a:r>
            <a:endParaRPr lang="fr-FR" dirty="0"/>
          </a:p>
          <a:p>
            <a:pPr>
              <a:buNone/>
            </a:pPr>
            <a:r>
              <a:rPr lang="fr-FR" b="1" dirty="0"/>
              <a:t>                                        1cm                        1min</a:t>
            </a: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0070C0"/>
                </a:solidFill>
              </a:rPr>
              <a:t>2/ </a:t>
            </a:r>
            <a:r>
              <a:rPr lang="fr-FR" b="1" dirty="0"/>
              <a:t>tracer deux axes perpendiculaires (l’axe des ordonnées, et l’axe des abscisses (horizontal)).</a:t>
            </a: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0070C0"/>
                </a:solidFill>
              </a:rPr>
              <a:t>3/ </a:t>
            </a:r>
            <a:r>
              <a:rPr lang="fr-FR" b="1" dirty="0"/>
              <a:t>indiquer sur chaque axe la grandeur représentée avec son unité.</a:t>
            </a: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0070C0"/>
                </a:solidFill>
              </a:rPr>
              <a:t>4/ </a:t>
            </a:r>
            <a:r>
              <a:rPr lang="fr-FR" b="1" dirty="0"/>
              <a:t>graduer les axes en tenant compte de l’échelle.</a:t>
            </a: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0070C0"/>
                </a:solidFill>
              </a:rPr>
              <a:t>5/ </a:t>
            </a:r>
            <a:r>
              <a:rPr lang="fr-FR" b="1" dirty="0"/>
              <a:t>porter les valeurs du tableau sur le graphique.</a:t>
            </a:r>
            <a:endParaRPr lang="fr-FR" dirty="0"/>
          </a:p>
          <a:p>
            <a:pPr>
              <a:buNone/>
            </a:pPr>
            <a:r>
              <a:rPr lang="fr-FR" b="1" dirty="0">
                <a:solidFill>
                  <a:srgbClr val="0070C0"/>
                </a:solidFill>
              </a:rPr>
              <a:t>6/ </a:t>
            </a:r>
            <a:r>
              <a:rPr lang="fr-FR" b="1" dirty="0"/>
              <a:t>tracer la courbe qui passe par le maximum des points.</a:t>
            </a:r>
            <a:endParaRPr lang="fr-FR" dirty="0"/>
          </a:p>
          <a:p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429124" y="2214554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429124" y="2643182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7215238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3100" b="1" i="1" u="sng" dirty="0">
                <a:solidFill>
                  <a:srgbClr val="FF0000"/>
                </a:solidFill>
              </a:rPr>
              <a:t>II / variation de la température en fonction du temps au cours de l’ébullition.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i="1" u="sng" dirty="0">
                <a:solidFill>
                  <a:srgbClr val="00B050"/>
                </a:solidFill>
              </a:rPr>
              <a:t>Activité expérimentale</a:t>
            </a:r>
            <a:endParaRPr lang="fr-F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fr-FR" b="1" dirty="0"/>
              <a:t>    On chauffe une solution d'eau salée puis eau distillée et glace d’eau distillée puis on enregistre la température au-bout de chaque minute 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i="1" u="sng" dirty="0">
                <a:solidFill>
                  <a:schemeClr val="accent6">
                    <a:lumMod val="75000"/>
                  </a:schemeClr>
                </a:solidFill>
              </a:rPr>
              <a:t>a/Eau salée 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71638"/>
          <a:ext cx="8258204" cy="3328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0966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Temps (min)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66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latin typeface="Times New Roman"/>
                          <a:ea typeface="Calibri"/>
                          <a:cs typeface="Arial"/>
                        </a:rPr>
                        <a:t>Température (˚C)</a:t>
                      </a:r>
                      <a:endParaRPr lang="fr-FR" sz="18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41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52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64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75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88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800" b="1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fr-FR" sz="18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103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104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105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105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106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66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latin typeface="Times New Roman"/>
                          <a:ea typeface="Calibri"/>
                          <a:cs typeface="Arial"/>
                        </a:rPr>
                        <a:t>Etat physique</a:t>
                      </a:r>
                      <a:endParaRPr lang="fr-FR" sz="18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/>
                        <a:t>L+G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/>
                        <a:t>L+G</a:t>
                      </a:r>
                    </a:p>
                    <a:p>
                      <a:endParaRPr lang="fr-FR" sz="1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u="sng" dirty="0">
                <a:solidFill>
                  <a:schemeClr val="accent6">
                    <a:lumMod val="75000"/>
                  </a:schemeClr>
                </a:solidFill>
              </a:rPr>
              <a:t>-Observation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L’ébullition de l’eau salée, qui est un mélange, ne se fait pas à température constante.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727</Words>
  <Application>Microsoft Office PowerPoint</Application>
  <PresentationFormat>Affichage à l'écran (4:3)</PresentationFormat>
  <Paragraphs>201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Thème Office</vt:lpstr>
      <vt:lpstr>Les corps pur et ses caractéristiques </vt:lpstr>
      <vt:lpstr>Objectifs de la leçon </vt:lpstr>
      <vt:lpstr>1 / comment tracer un graphique ? </vt:lpstr>
      <vt:lpstr>Présentation PowerPoint</vt:lpstr>
      <vt:lpstr>  Pour représenter graphiquement la température T en fonction du temps t on doit : </vt:lpstr>
      <vt:lpstr>Présentation PowerPoint</vt:lpstr>
      <vt:lpstr>II / variation de la température en fonction du temps au cours de l’ébullition. </vt:lpstr>
      <vt:lpstr>a/Eau salée  </vt:lpstr>
      <vt:lpstr>-Observation : </vt:lpstr>
      <vt:lpstr>b/Eau distillée (eau pure) </vt:lpstr>
      <vt:lpstr>-Observation : </vt:lpstr>
      <vt:lpstr>c/Glace d’eau distillée </vt:lpstr>
      <vt:lpstr> -  Observation :</vt:lpstr>
      <vt:lpstr>Conclusion  </vt:lpstr>
      <vt:lpstr>III / Les caractéristiques des corps purs  </vt:lpstr>
      <vt:lpstr>Présentation PowerPoint</vt:lpstr>
      <vt:lpstr>Remarque  </vt:lpstr>
    </vt:vector>
  </TitlesOfParts>
  <Company>STECOOLSOFT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corps pur et ses caractéristiques </dc:title>
  <dc:creator>COOLSOFT</dc:creator>
  <cp:lastModifiedBy>aziz mehdi</cp:lastModifiedBy>
  <cp:revision>26</cp:revision>
  <dcterms:created xsi:type="dcterms:W3CDTF">2020-02-11T13:41:10Z</dcterms:created>
  <dcterms:modified xsi:type="dcterms:W3CDTF">2025-03-04T14:57:48Z</dcterms:modified>
</cp:coreProperties>
</file>