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818F-6415-400B-9AA7-8FDAEE1ED254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378C-2D8C-47BA-B2D6-B80626198F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3879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818F-6415-400B-9AA7-8FDAEE1ED254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378C-2D8C-47BA-B2D6-B80626198F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6187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818F-6415-400B-9AA7-8FDAEE1ED254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378C-2D8C-47BA-B2D6-B80626198F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309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818F-6415-400B-9AA7-8FDAEE1ED254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378C-2D8C-47BA-B2D6-B80626198F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405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818F-6415-400B-9AA7-8FDAEE1ED254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378C-2D8C-47BA-B2D6-B80626198F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525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818F-6415-400B-9AA7-8FDAEE1ED254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378C-2D8C-47BA-B2D6-B80626198F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4018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818F-6415-400B-9AA7-8FDAEE1ED254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378C-2D8C-47BA-B2D6-B80626198F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016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818F-6415-400B-9AA7-8FDAEE1ED254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378C-2D8C-47BA-B2D6-B80626198F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3248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818F-6415-400B-9AA7-8FDAEE1ED254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378C-2D8C-47BA-B2D6-B80626198F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361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818F-6415-400B-9AA7-8FDAEE1ED254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378C-2D8C-47BA-B2D6-B80626198F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153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818F-6415-400B-9AA7-8FDAEE1ED254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378C-2D8C-47BA-B2D6-B80626198F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938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3818F-6415-400B-9AA7-8FDAEE1ED254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1378C-2D8C-47BA-B2D6-B80626198F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22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La dissolution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Mr </a:t>
            </a:r>
            <a:r>
              <a:rPr lang="fr-FR"/>
              <a:t>bouchebti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648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b="1" i="1" u="sng" dirty="0">
                <a:solidFill>
                  <a:srgbClr val="FF0000"/>
                </a:solidFill>
              </a:rPr>
              <a:t>Objectifs de la leçon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70C0"/>
                </a:solidFill>
              </a:rPr>
              <a:t>Décrire une dissolution.</a:t>
            </a:r>
            <a:endParaRPr lang="fr-FR" dirty="0">
              <a:solidFill>
                <a:srgbClr val="0070C0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70C0"/>
                </a:solidFill>
              </a:rPr>
              <a:t>Distinguer entre solvant et soluté.</a:t>
            </a:r>
            <a:endParaRPr lang="fr-FR" dirty="0">
              <a:solidFill>
                <a:srgbClr val="0070C0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70C0"/>
                </a:solidFill>
              </a:rPr>
              <a:t>Reconnaitre la conservation de la masse au cours de la dissolution.</a:t>
            </a:r>
            <a:endParaRPr lang="fr-FR" dirty="0">
              <a:solidFill>
                <a:srgbClr val="0070C0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70C0"/>
                </a:solidFill>
              </a:rPr>
              <a:t>Savoir l’effet de la température sur la dissolution.</a:t>
            </a:r>
            <a:endParaRPr lang="fr-FR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587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</a:bodyPr>
          <a:lstStyle/>
          <a:p>
            <a:pPr algn="l"/>
            <a:r>
              <a:rPr lang="fr-FR" sz="4000" b="1" i="1" u="sng" dirty="0">
                <a:solidFill>
                  <a:srgbClr val="FF0000"/>
                </a:solidFill>
              </a:rPr>
              <a:t>I/la dissolution</a:t>
            </a:r>
            <a:br>
              <a:rPr lang="fr-FR" sz="4000" dirty="0"/>
            </a:br>
            <a:r>
              <a:rPr lang="fr-FR" sz="4000" b="1" i="1" u="sng" dirty="0">
                <a:solidFill>
                  <a:srgbClr val="FF0000"/>
                </a:solidFill>
              </a:rPr>
              <a:t>Activité expérimentale</a:t>
            </a:r>
            <a:br>
              <a:rPr lang="fr-FR" dirty="0"/>
            </a:br>
            <a:endParaRPr lang="fr-FR" dirty="0"/>
          </a:p>
        </p:txBody>
      </p:sp>
      <p:pic>
        <p:nvPicPr>
          <p:cNvPr id="4" name="Espace réservé du contenu 3" descr="Résultat de recherche d'images pour &quot;sel dans l'eau&quot;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209914"/>
            <a:ext cx="5760381" cy="37393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5" name="Imag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276872"/>
            <a:ext cx="2286744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3144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b="1" i="1" u="sng" dirty="0">
                <a:solidFill>
                  <a:srgbClr val="FF0000"/>
                </a:solidFill>
              </a:rPr>
              <a:t>Observation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fr-FR" b="1" i="1" u="sng" dirty="0">
                <a:solidFill>
                  <a:srgbClr val="C00000"/>
                </a:solidFill>
              </a:rPr>
              <a:t>Dans l’expérience(1)</a:t>
            </a:r>
            <a:r>
              <a:rPr lang="fr-FR" b="1" dirty="0"/>
              <a:t> :</a:t>
            </a:r>
          </a:p>
          <a:p>
            <a:pPr marL="0" lvl="0" indent="0">
              <a:buNone/>
            </a:pPr>
            <a:r>
              <a:rPr lang="fr-FR" b="1" dirty="0"/>
              <a:t> le sel se dissout dans l’eau, le mélange obtenu est homogène. </a:t>
            </a:r>
            <a:endParaRPr lang="fr-FR" dirty="0"/>
          </a:p>
          <a:p>
            <a:pPr marL="0" lvl="0" indent="0">
              <a:buNone/>
            </a:pPr>
            <a:r>
              <a:rPr lang="fr-FR" b="1" i="1" u="sng" dirty="0">
                <a:solidFill>
                  <a:srgbClr val="C00000"/>
                </a:solidFill>
              </a:rPr>
              <a:t>Dans l’expérience(2)</a:t>
            </a:r>
            <a:r>
              <a:rPr lang="fr-FR" b="1" dirty="0"/>
              <a:t> : </a:t>
            </a:r>
          </a:p>
          <a:p>
            <a:pPr marL="0" lvl="0" indent="0">
              <a:buNone/>
            </a:pPr>
            <a:r>
              <a:rPr lang="fr-FR" b="1" dirty="0"/>
              <a:t>le sable ne se dissout pas dans l’eau, le mélange obtenu est hétérogène.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2296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conclusion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5661248"/>
          </a:xfrm>
        </p:spPr>
        <p:txBody>
          <a:bodyPr>
            <a:normAutofit fontScale="85000" lnSpcReduction="20000"/>
          </a:bodyPr>
          <a:lstStyle/>
          <a:p>
            <a:r>
              <a:rPr lang="fr-FR" b="1" dirty="0"/>
              <a:t>La dissolution est une opération au cours de la quelle un corps solide se décompose en petits grains minuscules invisible à l’œil nu et se dispersent dans l’eau.</a:t>
            </a:r>
            <a:endParaRPr lang="fr-FR" dirty="0"/>
          </a:p>
          <a:p>
            <a:r>
              <a:rPr lang="fr-FR" b="1" dirty="0"/>
              <a:t>Le solvant dissout le soluté et l’ensemble forme une solution :</a:t>
            </a:r>
            <a:endParaRPr lang="fr-FR" dirty="0"/>
          </a:p>
          <a:p>
            <a:pPr marL="0" lvl="0" indent="0">
              <a:buNone/>
            </a:pPr>
            <a:r>
              <a:rPr lang="fr-FR" b="1" i="1" u="sng" dirty="0">
                <a:solidFill>
                  <a:srgbClr val="FF0000"/>
                </a:solidFill>
              </a:rPr>
              <a:t>Le solvant</a:t>
            </a:r>
            <a:r>
              <a:rPr lang="fr-FR" b="1" dirty="0">
                <a:solidFill>
                  <a:srgbClr val="FF0000"/>
                </a:solidFill>
              </a:rPr>
              <a:t> </a:t>
            </a:r>
            <a:r>
              <a:rPr lang="fr-FR" b="1" dirty="0"/>
              <a:t>: c’est la substance majoritaire (l’eau).</a:t>
            </a:r>
            <a:endParaRPr lang="fr-FR" dirty="0"/>
          </a:p>
          <a:p>
            <a:pPr marL="0" lvl="0" indent="0">
              <a:buNone/>
            </a:pPr>
            <a:r>
              <a:rPr lang="fr-FR" b="1" i="1" u="sng" dirty="0">
                <a:solidFill>
                  <a:srgbClr val="FF0000"/>
                </a:solidFill>
              </a:rPr>
              <a:t>Le soluté</a:t>
            </a:r>
            <a:r>
              <a:rPr lang="fr-FR" b="1" dirty="0"/>
              <a:t> : c’est la substance minoritaire (solide).</a:t>
            </a:r>
            <a:endParaRPr lang="fr-FR" dirty="0"/>
          </a:p>
          <a:p>
            <a:pPr marL="0" lvl="0" indent="0">
              <a:buNone/>
            </a:pPr>
            <a:r>
              <a:rPr lang="fr-FR" b="1" i="1" u="sng" dirty="0">
                <a:solidFill>
                  <a:srgbClr val="FF0000"/>
                </a:solidFill>
              </a:rPr>
              <a:t>La solution</a:t>
            </a:r>
            <a:r>
              <a:rPr lang="fr-FR" b="1" dirty="0">
                <a:solidFill>
                  <a:srgbClr val="FF0000"/>
                </a:solidFill>
              </a:rPr>
              <a:t> </a:t>
            </a:r>
            <a:r>
              <a:rPr lang="fr-FR" b="1" dirty="0"/>
              <a:t>: c’est un mélange homogène obtenu lorsqu’une substance se dissout dans un liquide.</a:t>
            </a:r>
            <a:endParaRPr lang="fr-FR" dirty="0"/>
          </a:p>
          <a:p>
            <a:pPr lvl="0"/>
            <a:r>
              <a:rPr lang="fr-FR" b="1" dirty="0"/>
              <a:t>Dans ce cas la substance est dit: soluble dans ce liquide.</a:t>
            </a:r>
            <a:endParaRPr lang="fr-FR" dirty="0"/>
          </a:p>
          <a:p>
            <a:pPr lvl="0"/>
            <a:r>
              <a:rPr lang="fr-FR" b="1" dirty="0"/>
              <a:t>Une solution est dite aqueuse si le solvant utilisé est l’eau.</a:t>
            </a:r>
            <a:endParaRPr lang="fr-FR" dirty="0"/>
          </a:p>
          <a:p>
            <a:pPr lvl="0"/>
            <a:r>
              <a:rPr lang="fr-FR" b="1" dirty="0"/>
              <a:t>Les substances qui ne peuvent pas se dissoudre dans l’eau sont : insolubles dans l’eau.   Le mélange obtenu dans ce cas est hétérogène.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6233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b="1" i="1" u="sng" dirty="0">
                <a:solidFill>
                  <a:srgbClr val="FF0000"/>
                </a:solidFill>
              </a:rPr>
              <a:t>II/les types de solution.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dirty="0"/>
              <a:t>Il existe deux types de solution : saturée et non saturée. </a:t>
            </a: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b="1" i="1" u="sng" dirty="0">
                <a:solidFill>
                  <a:srgbClr val="00B0F0"/>
                </a:solidFill>
              </a:rPr>
              <a:t>La solution saturée</a:t>
            </a:r>
            <a:r>
              <a:rPr lang="fr-FR" b="1" dirty="0">
                <a:solidFill>
                  <a:srgbClr val="00B0F0"/>
                </a:solidFill>
              </a:rPr>
              <a:t> </a:t>
            </a:r>
            <a:r>
              <a:rPr lang="fr-FR" b="1" dirty="0"/>
              <a:t>: c’est la solution dont on ne peut plus dissoudre de soluté. Et si on y ajoute après saturation, le mélange obtenu est hétérogène. </a:t>
            </a: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b="1" i="1" u="sng" dirty="0">
                <a:solidFill>
                  <a:srgbClr val="00B0F0"/>
                </a:solidFill>
              </a:rPr>
              <a:t>La solution non saturée</a:t>
            </a:r>
            <a:r>
              <a:rPr lang="fr-FR" b="1" dirty="0">
                <a:solidFill>
                  <a:srgbClr val="00B0F0"/>
                </a:solidFill>
              </a:rPr>
              <a:t> </a:t>
            </a:r>
            <a:r>
              <a:rPr lang="fr-FR" b="1" dirty="0"/>
              <a:t>: peut être soit :</a:t>
            </a:r>
            <a:endParaRPr lang="fr-FR" dirty="0"/>
          </a:p>
          <a:p>
            <a:pPr lvl="0"/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Diluée</a:t>
            </a:r>
            <a:r>
              <a:rPr lang="fr-FR" b="1" dirty="0"/>
              <a:t> : si elle contient une petite quantité de soluté.</a:t>
            </a:r>
            <a:endParaRPr lang="fr-FR" dirty="0"/>
          </a:p>
          <a:p>
            <a:pPr lvl="0"/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Concentrée</a:t>
            </a:r>
            <a:r>
              <a:rPr lang="fr-FR" b="1" dirty="0"/>
              <a:t> : si elle contient une grande quantité de soluté.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9017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100" b="1" i="1" u="sng" dirty="0">
                <a:solidFill>
                  <a:srgbClr val="FF0000"/>
                </a:solidFill>
              </a:rPr>
              <a:t>III/conservation de la masse au cours de la dissolution.</a:t>
            </a:r>
            <a:br>
              <a:rPr lang="fr-FR" dirty="0"/>
            </a:br>
            <a:endParaRPr lang="fr-FR" dirty="0"/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9552" y="1312200"/>
            <a:ext cx="7430400" cy="211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83568" y="4221088"/>
            <a:ext cx="6984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On observe que : m (sucre) +m (eau)=m (solution d’eau sucrée) </a:t>
            </a:r>
          </a:p>
          <a:p>
            <a:endParaRPr lang="fr-FR" dirty="0"/>
          </a:p>
          <a:p>
            <a:r>
              <a:rPr lang="fr-FR" b="1" i="1" u="sng" dirty="0">
                <a:solidFill>
                  <a:srgbClr val="FF0000"/>
                </a:solidFill>
              </a:rPr>
              <a:t>Je retiens</a:t>
            </a:r>
            <a:r>
              <a:rPr lang="fr-FR" b="1" dirty="0">
                <a:solidFill>
                  <a:srgbClr val="FF0000"/>
                </a:solidFill>
              </a:rPr>
              <a:t> :</a:t>
            </a:r>
          </a:p>
          <a:p>
            <a:r>
              <a:rPr lang="fr-FR" b="1" dirty="0"/>
              <a:t> la masse du solvant et du soluté se conserve au cours de la dissolution.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760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2627784" y="3140968"/>
            <a:ext cx="2592288" cy="115212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b="1" i="1" u="sng" dirty="0">
                <a:solidFill>
                  <a:srgbClr val="FF0000"/>
                </a:solidFill>
              </a:rPr>
              <a:t>IV/concentration massique.</a:t>
            </a:r>
            <a:br>
              <a:rPr lang="fr-FR" dirty="0"/>
            </a:b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r-FR" b="1" dirty="0"/>
                  <a:t>La concentration massique(C) s’exprime en (g/L) est calculée par la formule : </a:t>
                </a:r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r>
                  <a:rPr lang="fr-FR" b="1" dirty="0"/>
                  <a:t>                                 C=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>
                            <a:latin typeface="Cambria Math"/>
                          </a:rPr>
                          <m:t>𝒎</m:t>
                        </m:r>
                      </m:num>
                      <m:den>
                        <m:r>
                          <a:rPr lang="fr-FR" b="1" i="1">
                            <a:latin typeface="Cambria Math"/>
                          </a:rPr>
                          <m:t>𝒗</m:t>
                        </m:r>
                      </m:den>
                    </m:f>
                  </m:oMath>
                </a14:m>
                <a:endParaRPr lang="fr-FR" dirty="0"/>
              </a:p>
              <a:p>
                <a:pPr marL="0" indent="0">
                  <a:buNone/>
                </a:pPr>
                <a:endParaRPr lang="fr-FR" dirty="0"/>
              </a:p>
              <a:p>
                <a:pPr marL="0" lvl="0" indent="0">
                  <a:buNone/>
                </a:pPr>
                <a:r>
                  <a:rPr lang="fr-FR" b="1" dirty="0"/>
                  <a:t>m : masse du soluté en(g).</a:t>
                </a:r>
                <a:endParaRPr lang="fr-FR" dirty="0"/>
              </a:p>
              <a:p>
                <a:pPr marL="0" lvl="0" indent="0">
                  <a:buNone/>
                </a:pPr>
                <a:r>
                  <a:rPr lang="fr-FR" b="1" dirty="0"/>
                  <a:t>v : volume du solvant en (L).</a:t>
                </a:r>
                <a:endParaRPr lang="fr-FR" dirty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8395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i="1" u="sng" dirty="0">
                <a:solidFill>
                  <a:srgbClr val="FF0000"/>
                </a:solidFill>
              </a:rPr>
              <a:t>Exercice d’application 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dirty="0"/>
              <a:t>On prépare une solution en versant 20g de sel dans 200ml d’eau, après on agite jusqu'à la disparition totale du sel dans l’eau.</a:t>
            </a:r>
            <a:endParaRPr lang="fr-FR" dirty="0"/>
          </a:p>
          <a:p>
            <a:pPr marL="0" lvl="0" indent="0">
              <a:buNone/>
            </a:pPr>
            <a:r>
              <a:rPr lang="fr-FR" b="1" dirty="0"/>
              <a:t>1/Quel est le type du mélange obtenu ?justifiez votre réponse.</a:t>
            </a:r>
            <a:endParaRPr lang="fr-FR" dirty="0"/>
          </a:p>
          <a:p>
            <a:pPr marL="0" lvl="0" indent="0">
              <a:buNone/>
            </a:pPr>
            <a:r>
              <a:rPr lang="fr-FR" b="1" dirty="0"/>
              <a:t>2/Calculer la masse de 200ml d’eau sachant que la masse volumique de l’eau est : 1g/</a:t>
            </a:r>
            <a:r>
              <a:rPr lang="fr-FR" b="1"/>
              <a:t>mL</a:t>
            </a:r>
            <a:endParaRPr lang="fr-FR" dirty="0"/>
          </a:p>
          <a:p>
            <a:pPr marL="0" lvl="0" indent="0">
              <a:buNone/>
            </a:pPr>
            <a:r>
              <a:rPr lang="fr-FR" b="1" dirty="0"/>
              <a:t>3/Calculer la concentration massique de la solution.</a:t>
            </a:r>
            <a:endParaRPr lang="fr-FR" dirty="0"/>
          </a:p>
          <a:p>
            <a:pPr marL="0" lvl="0" indent="0">
              <a:buNone/>
            </a:pPr>
            <a:r>
              <a:rPr lang="fr-FR" b="1" dirty="0"/>
              <a:t>4/Déterminer m la masse de la solution.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77089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478</Words>
  <Application>Microsoft Office PowerPoint</Application>
  <PresentationFormat>Affichage à l'écran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Wingdings</vt:lpstr>
      <vt:lpstr>Thème Office</vt:lpstr>
      <vt:lpstr>La dissolution</vt:lpstr>
      <vt:lpstr>Objectifs de la leçon</vt:lpstr>
      <vt:lpstr>I/la dissolution Activité expérimentale </vt:lpstr>
      <vt:lpstr>Observation </vt:lpstr>
      <vt:lpstr>conclusion</vt:lpstr>
      <vt:lpstr>II/les types de solution. </vt:lpstr>
      <vt:lpstr>III/conservation de la masse au cours de la dissolution. </vt:lpstr>
      <vt:lpstr>IV/concentration massique. </vt:lpstr>
      <vt:lpstr>Exercice d’application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dissolution</dc:title>
  <dc:creator>lenovo</dc:creator>
  <cp:lastModifiedBy>aziz jaziri</cp:lastModifiedBy>
  <cp:revision>9</cp:revision>
  <dcterms:created xsi:type="dcterms:W3CDTF">2023-02-02T03:55:56Z</dcterms:created>
  <dcterms:modified xsi:type="dcterms:W3CDTF">2026-01-21T09:27:05Z</dcterms:modified>
</cp:coreProperties>
</file>