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385232B6-52D8-443A-822C-DFDDB031FC4C}" type="datetimeFigureOut">
              <a:rPr lang="fr-FR" smtClean="0"/>
              <a:pPr/>
              <a:t>03/02/2025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84831D4-2A81-4C75-AC14-1DC442B4607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232B6-52D8-443A-822C-DFDDB031FC4C}" type="datetimeFigureOut">
              <a:rPr lang="fr-FR" smtClean="0"/>
              <a:pPr/>
              <a:t>03/02/2025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831D4-2A81-4C75-AC14-1DC442B4607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Disque%20de%20newton.mp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500166" y="2071678"/>
            <a:ext cx="607223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p:txBody>
          <a:bodyPr>
            <a:normAutofit fontScale="90000"/>
          </a:bodyPr>
          <a:lstStyle/>
          <a:p>
            <a:r>
              <a:rPr lang="fr-FR" b="1" i="1" dirty="0">
                <a:solidFill>
                  <a:schemeClr val="bg1"/>
                </a:solidFill>
                <a:latin typeface="Times New Roman" pitchFamily="18" charset="0"/>
                <a:cs typeface="Times New Roman" pitchFamily="18" charset="0"/>
              </a:rPr>
              <a:t>La lumière et les couleurs-dispersion de la lumière</a:t>
            </a:r>
            <a:br>
              <a:rPr lang="fr-FR" dirty="0"/>
            </a:br>
            <a:endParaRPr lang="fr-FR" dirty="0"/>
          </a:p>
        </p:txBody>
      </p:sp>
      <p:sp>
        <p:nvSpPr>
          <p:cNvPr id="3" name="Sous-titre 2"/>
          <p:cNvSpPr>
            <a:spLocks noGrp="1"/>
          </p:cNvSpPr>
          <p:nvPr>
            <p:ph type="subTitle" idx="1"/>
          </p:nvPr>
        </p:nvSpPr>
        <p:spPr/>
        <p:txBody>
          <a:bodyPr/>
          <a:lstStyle/>
          <a:p>
            <a:r>
              <a:rPr lang="fr-FR" b="1" i="1" dirty="0" err="1"/>
              <a:t>bouchebti</a:t>
            </a:r>
            <a:endParaRPr lang="fr-FR"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i="1" u="sng" dirty="0">
                <a:solidFill>
                  <a:srgbClr val="FF0000"/>
                </a:solidFill>
                <a:latin typeface="Times New Roman" pitchFamily="18" charset="0"/>
                <a:cs typeface="Times New Roman" pitchFamily="18" charset="0"/>
              </a:rPr>
              <a:t>III / synthèse des lumières colorées.</a:t>
            </a:r>
            <a:br>
              <a:rPr lang="fr-FR" dirty="0"/>
            </a:br>
            <a:endParaRPr lang="fr-FR" dirty="0"/>
          </a:p>
        </p:txBody>
      </p:sp>
      <p:sp>
        <p:nvSpPr>
          <p:cNvPr id="3" name="Espace réservé du contenu 2"/>
          <p:cNvSpPr>
            <a:spLocks noGrp="1"/>
          </p:cNvSpPr>
          <p:nvPr>
            <p:ph idx="1"/>
          </p:nvPr>
        </p:nvSpPr>
        <p:spPr/>
        <p:txBody>
          <a:bodyPr/>
          <a:lstStyle/>
          <a:p>
            <a:pPr>
              <a:buNone/>
            </a:pPr>
            <a:r>
              <a:rPr lang="fr-FR" b="1" i="1" u="sng" dirty="0">
                <a:solidFill>
                  <a:srgbClr val="00B050"/>
                </a:solidFill>
                <a:latin typeface="Times New Roman" pitchFamily="18" charset="0"/>
                <a:cs typeface="Times New Roman" pitchFamily="18" charset="0"/>
              </a:rPr>
              <a:t>1/ synthèse additive</a:t>
            </a:r>
            <a:endParaRPr lang="fr-FR" b="1" dirty="0">
              <a:solidFill>
                <a:srgbClr val="00B050"/>
              </a:solidFill>
              <a:latin typeface="Times New Roman" pitchFamily="18" charset="0"/>
              <a:cs typeface="Times New Roman" pitchFamily="18" charset="0"/>
            </a:endParaRPr>
          </a:p>
          <a:p>
            <a:pPr>
              <a:buNone/>
            </a:pP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On éclaire un écran blanc avec les trois lumières colorées (rouge-bleu-vert)</a:t>
            </a:r>
          </a:p>
          <a:p>
            <a:pPr lvl="0"/>
            <a:r>
              <a:rPr lang="fr-FR" b="1" i="1" dirty="0">
                <a:solidFill>
                  <a:srgbClr val="002060"/>
                </a:solidFill>
                <a:latin typeface="Times New Roman" pitchFamily="18" charset="0"/>
                <a:cs typeface="Times New Roman" pitchFamily="18" charset="0"/>
              </a:rPr>
              <a:t>bleu</a:t>
            </a:r>
            <a:r>
              <a:rPr lang="fr-FR" b="1" i="1" dirty="0">
                <a:latin typeface="Times New Roman" pitchFamily="18" charset="0"/>
                <a:cs typeface="Times New Roman" pitchFamily="18" charset="0"/>
              </a:rPr>
              <a:t> + </a:t>
            </a:r>
            <a:r>
              <a:rPr lang="fr-FR" b="1" i="1" dirty="0">
                <a:solidFill>
                  <a:srgbClr val="00B050"/>
                </a:solidFill>
                <a:latin typeface="Times New Roman" pitchFamily="18" charset="0"/>
                <a:cs typeface="Times New Roman" pitchFamily="18" charset="0"/>
              </a:rPr>
              <a:t>vert</a:t>
            </a:r>
            <a:r>
              <a:rPr lang="fr-FR" b="1" i="1" dirty="0">
                <a:latin typeface="Times New Roman" pitchFamily="18" charset="0"/>
                <a:cs typeface="Times New Roman" pitchFamily="18" charset="0"/>
              </a:rPr>
              <a:t> donne du </a:t>
            </a:r>
            <a:r>
              <a:rPr lang="fr-FR" b="1" i="1" dirty="0">
                <a:solidFill>
                  <a:srgbClr val="00B0F0"/>
                </a:solidFill>
                <a:latin typeface="Times New Roman" pitchFamily="18" charset="0"/>
                <a:cs typeface="Times New Roman" pitchFamily="18" charset="0"/>
              </a:rPr>
              <a:t>cyan</a:t>
            </a:r>
          </a:p>
          <a:p>
            <a:pPr lvl="0"/>
            <a:r>
              <a:rPr lang="fr-FR" b="1" i="1" dirty="0">
                <a:solidFill>
                  <a:srgbClr val="002060"/>
                </a:solidFill>
                <a:latin typeface="Times New Roman" pitchFamily="18" charset="0"/>
                <a:cs typeface="Times New Roman" pitchFamily="18" charset="0"/>
              </a:rPr>
              <a:t>bleu </a:t>
            </a:r>
            <a:r>
              <a:rPr lang="fr-FR" b="1" i="1" dirty="0">
                <a:latin typeface="Times New Roman" pitchFamily="18" charset="0"/>
                <a:cs typeface="Times New Roman" pitchFamily="18" charset="0"/>
              </a:rPr>
              <a:t>+ </a:t>
            </a:r>
            <a:r>
              <a:rPr lang="fr-FR" b="1" i="1" dirty="0">
                <a:solidFill>
                  <a:srgbClr val="FF0000"/>
                </a:solidFill>
                <a:latin typeface="Times New Roman" pitchFamily="18" charset="0"/>
                <a:cs typeface="Times New Roman" pitchFamily="18" charset="0"/>
              </a:rPr>
              <a:t>rouge </a:t>
            </a:r>
            <a:r>
              <a:rPr lang="fr-FR" b="1" i="1" dirty="0">
                <a:latin typeface="Times New Roman" pitchFamily="18" charset="0"/>
                <a:cs typeface="Times New Roman" pitchFamily="18" charset="0"/>
              </a:rPr>
              <a:t>donne du </a:t>
            </a:r>
            <a:r>
              <a:rPr lang="fr-FR" b="1" i="1" dirty="0">
                <a:solidFill>
                  <a:srgbClr val="7030A0"/>
                </a:solidFill>
                <a:latin typeface="Times New Roman" pitchFamily="18" charset="0"/>
                <a:cs typeface="Times New Roman" pitchFamily="18" charset="0"/>
              </a:rPr>
              <a:t>magenta</a:t>
            </a:r>
          </a:p>
          <a:p>
            <a:pPr lvl="0"/>
            <a:r>
              <a:rPr lang="fr-FR" b="1" i="1" dirty="0">
                <a:solidFill>
                  <a:srgbClr val="00B050"/>
                </a:solidFill>
                <a:latin typeface="Times New Roman" pitchFamily="18" charset="0"/>
                <a:cs typeface="Times New Roman" pitchFamily="18" charset="0"/>
              </a:rPr>
              <a:t>vert</a:t>
            </a:r>
            <a:r>
              <a:rPr lang="fr-FR" b="1" i="1" dirty="0">
                <a:latin typeface="Times New Roman" pitchFamily="18" charset="0"/>
                <a:cs typeface="Times New Roman" pitchFamily="18" charset="0"/>
              </a:rPr>
              <a:t> + </a:t>
            </a:r>
            <a:r>
              <a:rPr lang="fr-FR" b="1" i="1" dirty="0">
                <a:solidFill>
                  <a:srgbClr val="FF0000"/>
                </a:solidFill>
                <a:latin typeface="Times New Roman" pitchFamily="18" charset="0"/>
                <a:cs typeface="Times New Roman" pitchFamily="18" charset="0"/>
              </a:rPr>
              <a:t>rouge</a:t>
            </a:r>
            <a:r>
              <a:rPr lang="fr-FR" b="1" i="1" dirty="0">
                <a:latin typeface="Times New Roman" pitchFamily="18" charset="0"/>
                <a:cs typeface="Times New Roman" pitchFamily="18" charset="0"/>
              </a:rPr>
              <a:t> donne du </a:t>
            </a:r>
            <a:r>
              <a:rPr lang="fr-FR" b="1" i="1" dirty="0">
                <a:solidFill>
                  <a:srgbClr val="FFFF00"/>
                </a:solidFill>
                <a:latin typeface="Times New Roman" pitchFamily="18" charset="0"/>
                <a:cs typeface="Times New Roman" pitchFamily="18" charset="0"/>
              </a:rPr>
              <a:t>jaune</a:t>
            </a:r>
          </a:p>
          <a:p>
            <a:pPr>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0" y="1285860"/>
            <a:ext cx="4500562" cy="4286280"/>
          </a:xfrm>
          <a:prstGeom prst="rect">
            <a:avLst/>
          </a:prstGeom>
          <a:noFill/>
          <a:ln w="9525">
            <a:noFill/>
            <a:miter lim="800000"/>
            <a:headEnd/>
            <a:tailEnd/>
          </a:ln>
        </p:spPr>
      </p:pic>
      <p:pic>
        <p:nvPicPr>
          <p:cNvPr id="3" name="Image 2"/>
          <p:cNvPicPr/>
          <p:nvPr/>
        </p:nvPicPr>
        <p:blipFill>
          <a:blip r:embed="rId3"/>
          <a:srcRect/>
          <a:stretch>
            <a:fillRect/>
          </a:stretch>
        </p:blipFill>
        <p:spPr bwMode="auto">
          <a:xfrm>
            <a:off x="4500562" y="1357298"/>
            <a:ext cx="4214842" cy="407196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i="1" u="sng" dirty="0">
                <a:solidFill>
                  <a:srgbClr val="FF0000"/>
                </a:solidFill>
              </a:rPr>
              <a:t>Je retiens :</a:t>
            </a:r>
            <a:br>
              <a:rPr lang="fr-FR" dirty="0"/>
            </a:br>
            <a:endParaRPr lang="fr-FR" dirty="0"/>
          </a:p>
        </p:txBody>
      </p:sp>
      <p:sp>
        <p:nvSpPr>
          <p:cNvPr id="3" name="Espace réservé du contenu 2"/>
          <p:cNvSpPr>
            <a:spLocks noGrp="1"/>
          </p:cNvSpPr>
          <p:nvPr>
            <p:ph idx="1"/>
          </p:nvPr>
        </p:nvSpPr>
        <p:spPr/>
        <p:txBody>
          <a:bodyPr>
            <a:normAutofit lnSpcReduction="10000"/>
          </a:bodyPr>
          <a:lstStyle/>
          <a:p>
            <a:pPr>
              <a:buFont typeface="Wingdings" pitchFamily="2" charset="2"/>
              <a:buChar char="Ø"/>
            </a:pPr>
            <a:r>
              <a:rPr lang="fr-FR" b="1" i="1" dirty="0">
                <a:latin typeface="Times New Roman" pitchFamily="18" charset="0"/>
                <a:cs typeface="Times New Roman" pitchFamily="18" charset="0"/>
              </a:rPr>
              <a:t>En superposant sur un écran blanc deux lumières colorées primaires on obtient une lumière colorée secondaire, cette synthèse s’appelle la synthèse additive.</a:t>
            </a:r>
            <a:endParaRPr lang="fr-FR" i="1" dirty="0">
              <a:latin typeface="Times New Roman" pitchFamily="18" charset="0"/>
              <a:cs typeface="Times New Roman" pitchFamily="18" charset="0"/>
            </a:endParaRPr>
          </a:p>
          <a:p>
            <a:pPr>
              <a:buFont typeface="Wingdings" pitchFamily="2" charset="2"/>
              <a:buChar char="Ø"/>
            </a:pPr>
            <a:r>
              <a:rPr lang="fr-FR" b="1" i="1" dirty="0">
                <a:latin typeface="Times New Roman" pitchFamily="18" charset="0"/>
                <a:cs typeface="Times New Roman" pitchFamily="18" charset="0"/>
              </a:rPr>
              <a:t>La lumière blanche  peut être obtenue par superposition de trois lumières colorées (rouge-vert-bleu) cette méthode est utilisée pour afficher des couleurs sur (télévision, écran d’ordinateur, tablette,…)</a:t>
            </a:r>
            <a:endParaRPr lang="fr-FR" i="1" dirty="0">
              <a:latin typeface="Times New Roman" pitchFamily="18" charset="0"/>
              <a:cs typeface="Times New Roman" pitchFamily="18" charset="0"/>
            </a:endParaRP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i="1" u="sng" dirty="0">
                <a:solidFill>
                  <a:srgbClr val="00B050"/>
                </a:solidFill>
              </a:rPr>
              <a:t>2 / synthèse soustractive.</a:t>
            </a:r>
            <a:br>
              <a:rPr lang="fr-FR" dirty="0"/>
            </a:br>
            <a:endParaRPr lang="fr-FR" dirty="0"/>
          </a:p>
        </p:txBody>
      </p:sp>
      <p:sp>
        <p:nvSpPr>
          <p:cNvPr id="3" name="Espace réservé du contenu 2"/>
          <p:cNvSpPr>
            <a:spLocks noGrp="1"/>
          </p:cNvSpPr>
          <p:nvPr>
            <p:ph idx="1"/>
          </p:nvPr>
        </p:nvSpPr>
        <p:spPr/>
        <p:txBody>
          <a:bodyPr/>
          <a:lstStyle/>
          <a:p>
            <a:r>
              <a:rPr lang="fr-FR" b="1" i="1" dirty="0">
                <a:latin typeface="Times New Roman" pitchFamily="18" charset="0"/>
                <a:cs typeface="Times New Roman" pitchFamily="18" charset="0"/>
              </a:rPr>
              <a:t>On éclaire un écran avec les lumières colorées des filtres : cyan, magenta, jaune. Lors de la superposition des lumières colorées.</a:t>
            </a:r>
            <a:endParaRPr lang="fr-FR" i="1" dirty="0">
              <a:latin typeface="Times New Roman" pitchFamily="18" charset="0"/>
              <a:cs typeface="Times New Roman" pitchFamily="18" charset="0"/>
            </a:endParaRPr>
          </a:p>
          <a:p>
            <a:pPr>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285720" y="1071546"/>
            <a:ext cx="4214842" cy="4429156"/>
          </a:xfrm>
          <a:prstGeom prst="rect">
            <a:avLst/>
          </a:prstGeom>
          <a:noFill/>
          <a:ln w="9525">
            <a:noFill/>
            <a:miter lim="800000"/>
            <a:headEnd/>
            <a:tailEnd/>
          </a:ln>
        </p:spPr>
      </p:pic>
      <p:pic>
        <p:nvPicPr>
          <p:cNvPr id="3" name="Image 2"/>
          <p:cNvPicPr/>
          <p:nvPr/>
        </p:nvPicPr>
        <p:blipFill>
          <a:blip r:embed="rId3"/>
          <a:srcRect/>
          <a:stretch>
            <a:fillRect/>
          </a:stretch>
        </p:blipFill>
        <p:spPr bwMode="auto">
          <a:xfrm>
            <a:off x="4572000" y="1285860"/>
            <a:ext cx="4189461" cy="400052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b="1" dirty="0"/>
              <a:t>   </a:t>
            </a:r>
            <a:r>
              <a:rPr lang="fr-FR" b="1" i="1" dirty="0">
                <a:latin typeface="Times New Roman" pitchFamily="18" charset="0"/>
                <a:cs typeface="Times New Roman" pitchFamily="18" charset="0"/>
              </a:rPr>
              <a:t>- La superposition de deux lumières secondaires donne la lumière de couleur primaire.</a:t>
            </a:r>
          </a:p>
          <a:p>
            <a:pPr>
              <a:buNone/>
            </a:pPr>
            <a:r>
              <a:rPr lang="fr-FR" b="1" i="1" dirty="0">
                <a:latin typeface="Times New Roman" pitchFamily="18" charset="0"/>
                <a:cs typeface="Times New Roman" pitchFamily="18" charset="0"/>
              </a:rPr>
              <a:t>   - La superposition des trois lumières secondaires donne la couleur noire.il s’agit de la synthèse soustractive.</a:t>
            </a: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57158" y="1428736"/>
            <a:ext cx="8572560" cy="435771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normAutofit fontScale="90000"/>
          </a:bodyPr>
          <a:lstStyle/>
          <a:p>
            <a:pPr algn="l"/>
            <a:r>
              <a:rPr lang="fr-FR" b="1" i="1" u="sng" dirty="0">
                <a:solidFill>
                  <a:srgbClr val="FF0000"/>
                </a:solidFill>
              </a:rPr>
              <a:t>Objectifs de la leçon</a:t>
            </a:r>
            <a:br>
              <a:rPr lang="fr-FR" dirty="0"/>
            </a:br>
            <a:endParaRPr lang="fr-FR" dirty="0"/>
          </a:p>
        </p:txBody>
      </p:sp>
      <p:sp>
        <p:nvSpPr>
          <p:cNvPr id="3" name="Espace réservé du contenu 2"/>
          <p:cNvSpPr>
            <a:spLocks noGrp="1"/>
          </p:cNvSpPr>
          <p:nvPr>
            <p:ph idx="1"/>
          </p:nvPr>
        </p:nvSpPr>
        <p:spPr/>
        <p:txBody>
          <a:bodyPr/>
          <a:lstStyle/>
          <a:p>
            <a:pPr lvl="0">
              <a:buFont typeface="Wingdings" pitchFamily="2" charset="2"/>
              <a:buChar char="Ø"/>
            </a:pPr>
            <a:r>
              <a:rPr lang="fr-FR" b="1" dirty="0">
                <a:solidFill>
                  <a:srgbClr val="002060"/>
                </a:solidFill>
              </a:rPr>
              <a:t>Connaitre le phénomène de dispersion.</a:t>
            </a:r>
          </a:p>
          <a:p>
            <a:pPr lvl="0">
              <a:buFont typeface="Wingdings" pitchFamily="2" charset="2"/>
              <a:buChar char="Ø"/>
            </a:pPr>
            <a:r>
              <a:rPr lang="fr-FR" b="1" dirty="0">
                <a:solidFill>
                  <a:srgbClr val="002060"/>
                </a:solidFill>
              </a:rPr>
              <a:t>Savoir la composition de la lumière blanche.</a:t>
            </a:r>
          </a:p>
          <a:p>
            <a:pPr lvl="0">
              <a:buFont typeface="Wingdings" pitchFamily="2" charset="2"/>
              <a:buChar char="Ø"/>
            </a:pPr>
            <a:r>
              <a:rPr lang="fr-FR" b="1" dirty="0">
                <a:solidFill>
                  <a:srgbClr val="002060"/>
                </a:solidFill>
              </a:rPr>
              <a:t>Distinguer entre une lumière monochromatique primaire et secondaire.</a:t>
            </a:r>
          </a:p>
          <a:p>
            <a:pPr lvl="0">
              <a:buFont typeface="Wingdings" pitchFamily="2" charset="2"/>
              <a:buChar char="Ø"/>
            </a:pPr>
            <a:r>
              <a:rPr lang="fr-FR" b="1" dirty="0">
                <a:solidFill>
                  <a:srgbClr val="002060"/>
                </a:solidFill>
              </a:rPr>
              <a:t>Comprendre les notions de synthèse additive et soustractive.</a:t>
            </a:r>
          </a:p>
          <a:p>
            <a:pPr lvl="0">
              <a:buFont typeface="Wingdings" pitchFamily="2" charset="2"/>
              <a:buChar char="Ø"/>
            </a:pPr>
            <a:r>
              <a:rPr lang="fr-FR" b="1" dirty="0">
                <a:solidFill>
                  <a:srgbClr val="002060"/>
                </a:solidFill>
              </a:rPr>
              <a:t>Savoir de quoi dépend la couleur d’un objet.</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54098"/>
          </a:xfrm>
        </p:spPr>
        <p:txBody>
          <a:bodyPr>
            <a:normAutofit fontScale="90000"/>
          </a:bodyPr>
          <a:lstStyle/>
          <a:p>
            <a:pPr algn="l"/>
            <a:r>
              <a:rPr lang="fr-FR" sz="2700" b="1" i="1" u="sng" dirty="0">
                <a:solidFill>
                  <a:srgbClr val="FF0000"/>
                </a:solidFill>
                <a:latin typeface="Times New Roman" pitchFamily="18" charset="0"/>
                <a:cs typeface="Times New Roman" pitchFamily="18" charset="0"/>
              </a:rPr>
              <a:t>I / dispersion de la lumière blanche et sa reconstitution.</a:t>
            </a:r>
            <a:br>
              <a:rPr lang="fr-FR" dirty="0"/>
            </a:br>
            <a:endParaRPr lang="fr-FR" dirty="0"/>
          </a:p>
        </p:txBody>
      </p:sp>
      <p:sp>
        <p:nvSpPr>
          <p:cNvPr id="3" name="Espace réservé du contenu 2"/>
          <p:cNvSpPr>
            <a:spLocks noGrp="1"/>
          </p:cNvSpPr>
          <p:nvPr>
            <p:ph idx="1"/>
          </p:nvPr>
        </p:nvSpPr>
        <p:spPr/>
        <p:txBody>
          <a:bodyPr/>
          <a:lstStyle/>
          <a:p>
            <a:pPr>
              <a:buNone/>
            </a:pPr>
            <a:r>
              <a:rPr lang="fr-FR" b="1" i="1" dirty="0">
                <a:solidFill>
                  <a:srgbClr val="00B050"/>
                </a:solidFill>
                <a:latin typeface="Times New Roman" pitchFamily="18" charset="0"/>
                <a:cs typeface="Times New Roman" pitchFamily="18" charset="0"/>
              </a:rPr>
              <a:t>  </a:t>
            </a:r>
            <a:r>
              <a:rPr lang="fr-FR" b="1" i="1" u="sng" dirty="0">
                <a:solidFill>
                  <a:srgbClr val="00B050"/>
                </a:solidFill>
                <a:latin typeface="Times New Roman" pitchFamily="18" charset="0"/>
                <a:cs typeface="Times New Roman" pitchFamily="18" charset="0"/>
              </a:rPr>
              <a:t>1 / dispersion de la lumière blanche.</a:t>
            </a:r>
            <a:endParaRPr lang="fr-FR" b="1" i="1" dirty="0">
              <a:solidFill>
                <a:srgbClr val="00B050"/>
              </a:solidFill>
              <a:latin typeface="Times New Roman" pitchFamily="18" charset="0"/>
              <a:cs typeface="Times New Roman" pitchFamily="18" charset="0"/>
            </a:endParaRPr>
          </a:p>
          <a:p>
            <a:pPr>
              <a:buNone/>
            </a:pPr>
            <a:r>
              <a:rPr lang="fr-FR" b="1" i="1" dirty="0">
                <a:solidFill>
                  <a:srgbClr val="0070C0"/>
                </a:solidFill>
                <a:latin typeface="Times New Roman" pitchFamily="18" charset="0"/>
                <a:cs typeface="Times New Roman" pitchFamily="18" charset="0"/>
              </a:rPr>
              <a:t>  </a:t>
            </a:r>
            <a:r>
              <a:rPr lang="fr-FR" b="1" i="1" u="sng" dirty="0">
                <a:solidFill>
                  <a:srgbClr val="0070C0"/>
                </a:solidFill>
                <a:latin typeface="Times New Roman" pitchFamily="18" charset="0"/>
                <a:cs typeface="Times New Roman" pitchFamily="18" charset="0"/>
              </a:rPr>
              <a:t>  -Activité expérimentale.</a:t>
            </a:r>
            <a:endParaRPr lang="fr-FR" b="1" i="1" dirty="0">
              <a:solidFill>
                <a:srgbClr val="0070C0"/>
              </a:solidFill>
              <a:latin typeface="Times New Roman" pitchFamily="18" charset="0"/>
              <a:cs typeface="Times New Roman" pitchFamily="18" charset="0"/>
            </a:endParaRPr>
          </a:p>
          <a:p>
            <a:pPr>
              <a:buNone/>
            </a:pPr>
            <a:r>
              <a:rPr lang="fr-FR" b="1" i="1" dirty="0">
                <a:latin typeface="Times New Roman" pitchFamily="18" charset="0"/>
                <a:cs typeface="Times New Roman" pitchFamily="18" charset="0"/>
              </a:rPr>
              <a:t> On réalise la décomposition de la lumière blanche en classe en utilisant soit un prisme ou un CD.</a:t>
            </a:r>
          </a:p>
          <a:p>
            <a:pP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928662" y="357166"/>
            <a:ext cx="7143800" cy="2928958"/>
          </a:xfrm>
          <a:prstGeom prst="rect">
            <a:avLst/>
          </a:prstGeom>
          <a:noFill/>
          <a:ln w="9525">
            <a:noFill/>
            <a:miter lim="800000"/>
            <a:headEnd/>
            <a:tailEnd/>
          </a:ln>
        </p:spPr>
      </p:pic>
      <p:pic>
        <p:nvPicPr>
          <p:cNvPr id="3" name="Image 2"/>
          <p:cNvPicPr/>
          <p:nvPr/>
        </p:nvPicPr>
        <p:blipFill>
          <a:blip r:embed="rId3"/>
          <a:srcRect/>
          <a:stretch>
            <a:fillRect/>
          </a:stretch>
        </p:blipFill>
        <p:spPr bwMode="auto">
          <a:xfrm>
            <a:off x="1285852" y="3214686"/>
            <a:ext cx="6500858" cy="274066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b="1" i="1" dirty="0">
                <a:latin typeface="Times New Roman" pitchFamily="18" charset="0"/>
                <a:cs typeface="Times New Roman" pitchFamily="18" charset="0"/>
              </a:rPr>
              <a:t>   Lorsqu’un faisceau de lumière blanche traverse un prisme, ce faisceau se décompose en plusieurs lumières colorées  dont les principaux sont : </a:t>
            </a:r>
            <a:r>
              <a:rPr lang="fr-FR" b="1" i="1" dirty="0">
                <a:solidFill>
                  <a:srgbClr val="FF0000"/>
                </a:solidFill>
                <a:latin typeface="Times New Roman" pitchFamily="18" charset="0"/>
                <a:cs typeface="Times New Roman" pitchFamily="18" charset="0"/>
              </a:rPr>
              <a:t>rouge</a:t>
            </a:r>
            <a:r>
              <a:rPr lang="fr-FR" b="1" i="1" dirty="0">
                <a:latin typeface="Times New Roman" pitchFamily="18" charset="0"/>
                <a:cs typeface="Times New Roman" pitchFamily="18" charset="0"/>
              </a:rPr>
              <a:t>, </a:t>
            </a:r>
            <a:r>
              <a:rPr lang="fr-FR" b="1" i="1" dirty="0">
                <a:solidFill>
                  <a:srgbClr val="FFC000"/>
                </a:solidFill>
                <a:latin typeface="Times New Roman" pitchFamily="18" charset="0"/>
                <a:cs typeface="Times New Roman" pitchFamily="18" charset="0"/>
              </a:rPr>
              <a:t>orange</a:t>
            </a:r>
            <a:r>
              <a:rPr lang="fr-FR" b="1" i="1" dirty="0">
                <a:latin typeface="Times New Roman" pitchFamily="18" charset="0"/>
                <a:cs typeface="Times New Roman" pitchFamily="18" charset="0"/>
              </a:rPr>
              <a:t>, </a:t>
            </a:r>
            <a:r>
              <a:rPr lang="fr-FR" b="1" i="1" dirty="0">
                <a:solidFill>
                  <a:srgbClr val="FFFF00"/>
                </a:solidFill>
                <a:latin typeface="Times New Roman" pitchFamily="18" charset="0"/>
                <a:cs typeface="Times New Roman" pitchFamily="18" charset="0"/>
              </a:rPr>
              <a:t>jaune</a:t>
            </a:r>
            <a:r>
              <a:rPr lang="fr-FR" b="1" i="1" dirty="0">
                <a:latin typeface="Times New Roman" pitchFamily="18" charset="0"/>
                <a:cs typeface="Times New Roman" pitchFamily="18" charset="0"/>
              </a:rPr>
              <a:t>, </a:t>
            </a:r>
            <a:r>
              <a:rPr lang="fr-FR" b="1" i="1" dirty="0">
                <a:solidFill>
                  <a:srgbClr val="00B050"/>
                </a:solidFill>
                <a:latin typeface="Times New Roman" pitchFamily="18" charset="0"/>
                <a:cs typeface="Times New Roman" pitchFamily="18" charset="0"/>
              </a:rPr>
              <a:t>vert</a:t>
            </a:r>
            <a:r>
              <a:rPr lang="fr-FR" b="1" i="1" dirty="0">
                <a:latin typeface="Times New Roman" pitchFamily="18" charset="0"/>
                <a:cs typeface="Times New Roman" pitchFamily="18" charset="0"/>
              </a:rPr>
              <a:t>, </a:t>
            </a:r>
            <a:r>
              <a:rPr lang="fr-FR" b="1" i="1" dirty="0">
                <a:solidFill>
                  <a:srgbClr val="0070C0"/>
                </a:solidFill>
                <a:latin typeface="Times New Roman" pitchFamily="18" charset="0"/>
                <a:cs typeface="Times New Roman" pitchFamily="18" charset="0"/>
              </a:rPr>
              <a:t>bleu</a:t>
            </a:r>
            <a:r>
              <a:rPr lang="fr-FR" b="1" i="1" dirty="0">
                <a:latin typeface="Times New Roman" pitchFamily="18" charset="0"/>
                <a:cs typeface="Times New Roman" pitchFamily="18" charset="0"/>
              </a:rPr>
              <a:t>, </a:t>
            </a:r>
            <a:r>
              <a:rPr lang="fr-FR" b="1" i="1" dirty="0">
                <a:solidFill>
                  <a:srgbClr val="002060"/>
                </a:solidFill>
                <a:latin typeface="Times New Roman" pitchFamily="18" charset="0"/>
                <a:cs typeface="Times New Roman" pitchFamily="18" charset="0"/>
              </a:rPr>
              <a:t>indigo</a:t>
            </a:r>
            <a:r>
              <a:rPr lang="fr-FR" b="1" i="1" dirty="0">
                <a:latin typeface="Times New Roman" pitchFamily="18" charset="0"/>
                <a:cs typeface="Times New Roman" pitchFamily="18" charset="0"/>
              </a:rPr>
              <a:t>, </a:t>
            </a:r>
            <a:r>
              <a:rPr lang="fr-FR" b="1" i="1" dirty="0">
                <a:solidFill>
                  <a:srgbClr val="7030A0"/>
                </a:solidFill>
                <a:latin typeface="Times New Roman" pitchFamily="18" charset="0"/>
                <a:cs typeface="Times New Roman" pitchFamily="18" charset="0"/>
              </a:rPr>
              <a:t>violet</a:t>
            </a:r>
            <a:r>
              <a:rPr lang="fr-FR" b="1" i="1" dirty="0">
                <a:latin typeface="Times New Roman" pitchFamily="18" charset="0"/>
                <a:cs typeface="Times New Roman" pitchFamily="18" charset="0"/>
              </a:rPr>
              <a:t>. On dit que le spectre est continu.</a:t>
            </a:r>
          </a:p>
          <a:p>
            <a:pPr>
              <a:buNone/>
            </a:pPr>
            <a:r>
              <a:rPr lang="fr-FR" b="1" i="1" u="sng" dirty="0">
                <a:solidFill>
                  <a:srgbClr val="FF0000"/>
                </a:solidFill>
                <a:latin typeface="Times New Roman" pitchFamily="18" charset="0"/>
                <a:cs typeface="Times New Roman" pitchFamily="18" charset="0"/>
              </a:rPr>
              <a:t>Remarque importante</a:t>
            </a:r>
            <a:endParaRPr lang="fr-FR" b="1" i="1" dirty="0">
              <a:solidFill>
                <a:srgbClr val="FF0000"/>
              </a:solidFill>
              <a:latin typeface="Times New Roman" pitchFamily="18" charset="0"/>
              <a:cs typeface="Times New Roman" pitchFamily="18" charset="0"/>
            </a:endParaRPr>
          </a:p>
          <a:p>
            <a:pPr>
              <a:buNone/>
            </a:pPr>
            <a:r>
              <a:rPr lang="fr-FR" b="1" i="1" dirty="0">
                <a:latin typeface="Times New Roman" pitchFamily="18" charset="0"/>
                <a:cs typeface="Times New Roman" pitchFamily="18" charset="0"/>
              </a:rPr>
              <a:t>   on remarque le même résultat d’un arc en ciel, la lumière du soleil se disperse en traversant les gouttes d’eau qui se trouvent dans l’atmosphère en constituant un spectre continu constitué des mêmes lumières colorées que celle du prisme.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i="1" u="sng" dirty="0">
                <a:solidFill>
                  <a:srgbClr val="FF0000"/>
                </a:solidFill>
              </a:rPr>
              <a:t>Conclusion</a:t>
            </a:r>
            <a:br>
              <a:rPr lang="fr-FR" dirty="0"/>
            </a:br>
            <a:endParaRPr lang="fr-FR" dirty="0"/>
          </a:p>
        </p:txBody>
      </p:sp>
      <p:sp>
        <p:nvSpPr>
          <p:cNvPr id="3" name="Espace réservé du contenu 2"/>
          <p:cNvSpPr>
            <a:spLocks noGrp="1"/>
          </p:cNvSpPr>
          <p:nvPr>
            <p:ph idx="1"/>
          </p:nvPr>
        </p:nvSpPr>
        <p:spPr/>
        <p:txBody>
          <a:bodyPr/>
          <a:lstStyle/>
          <a:p>
            <a:r>
              <a:rPr lang="fr-FR" b="1" i="1" dirty="0">
                <a:latin typeface="Times New Roman" pitchFamily="18" charset="0"/>
                <a:cs typeface="Times New Roman" pitchFamily="18" charset="0"/>
              </a:rPr>
              <a:t>On appelle les lumières (rouge-vert-bleu) des lumières monochromatiques (primaires), par contre les lumières (cyan-magenta-jaune) sont des lumières composées (secondaires).</a:t>
            </a:r>
          </a:p>
          <a:p>
            <a:pPr>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sz="4000" b="1" i="1" u="sng" dirty="0">
                <a:solidFill>
                  <a:srgbClr val="00B050"/>
                </a:solidFill>
              </a:rPr>
              <a:t>2 / reconstitution de la lumière blanche.</a:t>
            </a:r>
            <a:br>
              <a:rPr lang="fr-FR" dirty="0"/>
            </a:br>
            <a:endParaRPr lang="fr-FR" dirty="0"/>
          </a:p>
        </p:txBody>
      </p:sp>
      <p:sp>
        <p:nvSpPr>
          <p:cNvPr id="3" name="Espace réservé du contenu 2"/>
          <p:cNvSpPr>
            <a:spLocks noGrp="1"/>
          </p:cNvSpPr>
          <p:nvPr>
            <p:ph idx="1"/>
          </p:nvPr>
        </p:nvSpPr>
        <p:spPr/>
        <p:txBody>
          <a:bodyPr/>
          <a:lstStyle/>
          <a:p>
            <a:pPr>
              <a:buNone/>
            </a:pPr>
            <a:r>
              <a:rPr lang="fr-FR" b="1" i="1" u="sng" dirty="0">
                <a:solidFill>
                  <a:schemeClr val="accent6">
                    <a:lumMod val="75000"/>
                  </a:schemeClr>
                </a:solidFill>
                <a:hlinkClick r:id="rId2" action="ppaction://hlinkfile"/>
              </a:rPr>
              <a:t>-Activité expérimentale</a:t>
            </a:r>
            <a:endParaRPr lang="fr-FR" dirty="0">
              <a:solidFill>
                <a:schemeClr val="accent6">
                  <a:lumMod val="75000"/>
                </a:schemeClr>
              </a:solidFill>
            </a:endParaRPr>
          </a:p>
          <a:p>
            <a:pPr>
              <a:buNone/>
            </a:pPr>
            <a:endParaRPr lang="fr-FR" dirty="0"/>
          </a:p>
        </p:txBody>
      </p:sp>
      <p:pic>
        <p:nvPicPr>
          <p:cNvPr id="4" name="Image 3"/>
          <p:cNvPicPr/>
          <p:nvPr/>
        </p:nvPicPr>
        <p:blipFill>
          <a:blip r:embed="rId3"/>
          <a:srcRect/>
          <a:stretch>
            <a:fillRect/>
          </a:stretch>
        </p:blipFill>
        <p:spPr bwMode="auto">
          <a:xfrm>
            <a:off x="857224" y="2643182"/>
            <a:ext cx="7143800" cy="37643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i="1" u="sng" dirty="0">
                <a:solidFill>
                  <a:srgbClr val="FF0000"/>
                </a:solidFill>
              </a:rPr>
              <a:t>Conclusion</a:t>
            </a:r>
            <a:br>
              <a:rPr lang="fr-FR" dirty="0"/>
            </a:br>
            <a:endParaRPr lang="fr-FR" dirty="0"/>
          </a:p>
        </p:txBody>
      </p:sp>
      <p:sp>
        <p:nvSpPr>
          <p:cNvPr id="3" name="Espace réservé du contenu 2"/>
          <p:cNvSpPr>
            <a:spLocks noGrp="1"/>
          </p:cNvSpPr>
          <p:nvPr>
            <p:ph idx="1"/>
          </p:nvPr>
        </p:nvSpPr>
        <p:spPr/>
        <p:txBody>
          <a:bodyPr/>
          <a:lstStyle/>
          <a:p>
            <a:pPr>
              <a:buNone/>
            </a:pPr>
            <a:r>
              <a:rPr lang="fr-FR" b="1" dirty="0"/>
              <a:t>    </a:t>
            </a:r>
            <a:r>
              <a:rPr lang="fr-FR" b="1" i="1" dirty="0">
                <a:latin typeface="Times New Roman" pitchFamily="18" charset="0"/>
                <a:cs typeface="Times New Roman" pitchFamily="18" charset="0"/>
              </a:rPr>
              <a:t>la rotation rapide du disque de newton cumule les couleurs, la vision de l’une arrive très rapidement après la vision de l’autre, du fait de la persistance rétinienne, toutes ces lumières s’additionnent pour recomposer la lumière blanche.</a:t>
            </a:r>
            <a:endParaRPr lang="fr-FR" i="1" dirty="0">
              <a:latin typeface="Times New Roman" pitchFamily="18" charset="0"/>
              <a:cs typeface="Times New Roman" pitchFamily="18" charset="0"/>
            </a:endParaRP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i="1" u="sng" dirty="0">
                <a:solidFill>
                  <a:srgbClr val="FF0000"/>
                </a:solidFill>
                <a:latin typeface="Times New Roman" pitchFamily="18" charset="0"/>
                <a:cs typeface="Times New Roman" pitchFamily="18" charset="0"/>
              </a:rPr>
              <a:t>II / la couleur et la lumière. </a:t>
            </a:r>
            <a:br>
              <a:rPr lang="fr-FR" dirty="0"/>
            </a:br>
            <a:endParaRPr lang="fr-FR" dirty="0"/>
          </a:p>
        </p:txBody>
      </p:sp>
      <p:sp>
        <p:nvSpPr>
          <p:cNvPr id="3" name="Espace réservé du contenu 2"/>
          <p:cNvSpPr>
            <a:spLocks noGrp="1"/>
          </p:cNvSpPr>
          <p:nvPr>
            <p:ph idx="1"/>
          </p:nvPr>
        </p:nvSpPr>
        <p:spPr>
          <a:xfrm>
            <a:off x="457200" y="1000108"/>
            <a:ext cx="8229600" cy="5500726"/>
          </a:xfrm>
        </p:spPr>
        <p:txBody>
          <a:bodyPr>
            <a:normAutofit fontScale="77500" lnSpcReduction="20000"/>
          </a:bodyPr>
          <a:lstStyle/>
          <a:p>
            <a:pPr>
              <a:buNone/>
            </a:pPr>
            <a:r>
              <a:rPr lang="fr-FR" b="1" i="1" dirty="0">
                <a:latin typeface="Times New Roman" pitchFamily="18" charset="0"/>
                <a:cs typeface="Times New Roman" pitchFamily="18" charset="0"/>
              </a:rPr>
              <a:t>   La couleur propre d’un objet est celle qu’on lui attribue lorsqu’il est éclairé en lumière blanche.</a:t>
            </a:r>
          </a:p>
          <a:p>
            <a:pPr>
              <a:buNone/>
            </a:pPr>
            <a:r>
              <a:rPr lang="fr-FR" b="1" i="1" dirty="0">
                <a:latin typeface="Times New Roman" pitchFamily="18" charset="0"/>
                <a:cs typeface="Times New Roman" pitchFamily="18" charset="0"/>
              </a:rPr>
              <a:t>   La couleur apparente d’un objet dépend de la composition de la lumière qu’il reçoit et de la couleur propre de l’objet.</a:t>
            </a:r>
          </a:p>
          <a:p>
            <a:pPr lvl="0"/>
            <a:r>
              <a:rPr lang="fr-FR" b="1" i="1" dirty="0">
                <a:latin typeface="Times New Roman" pitchFamily="18" charset="0"/>
                <a:cs typeface="Times New Roman" pitchFamily="18" charset="0"/>
              </a:rPr>
              <a:t>Il peut absorber la lumière ou diffuser la lumière.</a:t>
            </a:r>
          </a:p>
          <a:p>
            <a:pPr lvl="0"/>
            <a:r>
              <a:rPr lang="fr-FR" b="1" i="1" dirty="0">
                <a:latin typeface="Times New Roman" pitchFamily="18" charset="0"/>
                <a:cs typeface="Times New Roman" pitchFamily="18" charset="0"/>
              </a:rPr>
              <a:t>Il peut diffuser sa couleur et absorber toutes les autres couleurs.</a:t>
            </a:r>
          </a:p>
          <a:p>
            <a:pPr lvl="0"/>
            <a:r>
              <a:rPr lang="fr-FR" b="1" i="1" dirty="0">
                <a:latin typeface="Times New Roman" pitchFamily="18" charset="0"/>
                <a:cs typeface="Times New Roman" pitchFamily="18" charset="0"/>
              </a:rPr>
              <a:t>Un objet blanc diffuse toutes les lumières colorées, il n’absorbe rien.</a:t>
            </a:r>
          </a:p>
          <a:p>
            <a:pPr lvl="0"/>
            <a:r>
              <a:rPr lang="fr-FR" b="1" i="1" dirty="0">
                <a:latin typeface="Times New Roman" pitchFamily="18" charset="0"/>
                <a:cs typeface="Times New Roman" pitchFamily="18" charset="0"/>
              </a:rPr>
              <a:t>Un objet noir ne diffuse aucune couleur, il absorbe toutes les lumières colorées.</a:t>
            </a:r>
          </a:p>
          <a:p>
            <a:pPr>
              <a:buNone/>
            </a:pPr>
            <a:r>
              <a:rPr lang="fr-FR" sz="4100" b="1" i="1" u="sng" dirty="0">
                <a:solidFill>
                  <a:srgbClr val="FF0000"/>
                </a:solidFill>
                <a:latin typeface="Times New Roman" pitchFamily="18" charset="0"/>
                <a:cs typeface="Times New Roman" pitchFamily="18" charset="0"/>
              </a:rPr>
              <a:t>  Exemple :</a:t>
            </a:r>
            <a:endParaRPr lang="fr-FR" sz="4100" b="1" i="1" dirty="0">
              <a:solidFill>
                <a:srgbClr val="FF0000"/>
              </a:solidFill>
              <a:latin typeface="Times New Roman" pitchFamily="18" charset="0"/>
              <a:cs typeface="Times New Roman" pitchFamily="18" charset="0"/>
            </a:endParaRPr>
          </a:p>
          <a:p>
            <a:pPr>
              <a:buNone/>
            </a:pPr>
            <a:r>
              <a:rPr lang="fr-FR" b="1" i="1" dirty="0">
                <a:latin typeface="Times New Roman" pitchFamily="18" charset="0"/>
                <a:cs typeface="Times New Roman" pitchFamily="18" charset="0"/>
              </a:rPr>
              <a:t>   Quand on éclaire un corps bleu avec une lumière rouge il absorbe la lumière rouge et apparait noir.</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570</Words>
  <Application>Microsoft Office PowerPoint</Application>
  <PresentationFormat>Affichage à l'écran (4:3)</PresentationFormat>
  <Paragraphs>44</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Calibri</vt:lpstr>
      <vt:lpstr>Times New Roman</vt:lpstr>
      <vt:lpstr>Wingdings</vt:lpstr>
      <vt:lpstr>Thème Office</vt:lpstr>
      <vt:lpstr>La lumière et les couleurs-dispersion de la lumière </vt:lpstr>
      <vt:lpstr>Objectifs de la leçon </vt:lpstr>
      <vt:lpstr>I / dispersion de la lumière blanche et sa reconstitution. </vt:lpstr>
      <vt:lpstr>Présentation PowerPoint</vt:lpstr>
      <vt:lpstr> </vt:lpstr>
      <vt:lpstr>Conclusion </vt:lpstr>
      <vt:lpstr>2 / reconstitution de la lumière blanche. </vt:lpstr>
      <vt:lpstr>Conclusion </vt:lpstr>
      <vt:lpstr>II / la couleur et la lumière.  </vt:lpstr>
      <vt:lpstr>III / synthèse des lumières colorées. </vt:lpstr>
      <vt:lpstr>Présentation PowerPoint</vt:lpstr>
      <vt:lpstr>Je retiens : </vt:lpstr>
      <vt:lpstr>2 / synthèse soustractive. </vt:lpstr>
      <vt:lpstr>Présentation PowerPoint</vt:lpstr>
      <vt:lpstr>Présentation PowerPoint</vt:lpstr>
    </vt:vector>
  </TitlesOfParts>
  <Company>STECOOLSOFT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lumière et les couleurs-dispersion de la lumière </dc:title>
  <dc:creator>COOLSOFT</dc:creator>
  <cp:lastModifiedBy>aziz mehdi</cp:lastModifiedBy>
  <cp:revision>12</cp:revision>
  <dcterms:created xsi:type="dcterms:W3CDTF">2020-02-13T10:08:08Z</dcterms:created>
  <dcterms:modified xsi:type="dcterms:W3CDTF">2025-02-03T09:35:12Z</dcterms:modified>
</cp:coreProperties>
</file>